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</p:sldMasterIdLst>
  <p:notesMasterIdLst>
    <p:notesMasterId r:id="rId6"/>
  </p:notesMasterIdLst>
  <p:sldIdLst>
    <p:sldId id="256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45525" autoAdjust="0"/>
  </p:normalViewPr>
  <p:slideViewPr>
    <p:cSldViewPr>
      <p:cViewPr varScale="1">
        <p:scale>
          <a:sx n="86" d="100"/>
          <a:sy n="86" d="100"/>
        </p:scale>
        <p:origin x="2112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90B2E-34C5-4001-8DD0-DD59B4864EC2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EE607-FC2B-4A90-B5A7-A1B8774029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2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1220788" y="460375"/>
            <a:ext cx="1770062" cy="2359025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834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57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5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91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7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4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56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82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11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1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09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e 18">
            <a:extLst>
              <a:ext uri="{FF2B5EF4-FFF2-40B4-BE49-F238E27FC236}">
                <a16:creationId xmlns:a16="http://schemas.microsoft.com/office/drawing/2014/main" id="{85F3EC53-2904-A6B0-DD04-95467A7A8594}"/>
              </a:ext>
            </a:extLst>
          </p:cNvPr>
          <p:cNvSpPr/>
          <p:nvPr/>
        </p:nvSpPr>
        <p:spPr>
          <a:xfrm>
            <a:off x="5499201" y="121800"/>
            <a:ext cx="1026143" cy="993816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softEdge rad="12700"/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Arc 7"/>
          <p:cNvSpPr/>
          <p:nvPr/>
        </p:nvSpPr>
        <p:spPr>
          <a:xfrm>
            <a:off x="-3438608" y="2331325"/>
            <a:ext cx="6877215" cy="4658711"/>
          </a:xfrm>
          <a:prstGeom prst="arc">
            <a:avLst>
              <a:gd name="adj1" fmla="val 16200000"/>
              <a:gd name="adj2" fmla="val 5392005"/>
            </a:avLst>
          </a:prstGeom>
          <a:noFill/>
          <a:ln w="19050">
            <a:solidFill>
              <a:schemeClr val="bg1">
                <a:alpha val="50196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prstClr val="white"/>
              </a:solidFill>
            </a:endParaRPr>
          </a:p>
        </p:txBody>
      </p:sp>
      <p:sp>
        <p:nvSpPr>
          <p:cNvPr id="9" name="Arc 8"/>
          <p:cNvSpPr/>
          <p:nvPr/>
        </p:nvSpPr>
        <p:spPr>
          <a:xfrm>
            <a:off x="-3421980" y="1917479"/>
            <a:ext cx="6843959" cy="4706004"/>
          </a:xfrm>
          <a:prstGeom prst="arc">
            <a:avLst>
              <a:gd name="adj1" fmla="val 16200000"/>
              <a:gd name="adj2" fmla="val 5392005"/>
            </a:avLst>
          </a:prstGeom>
          <a:noFill/>
          <a:ln w="53975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23000"/>
                  </a:schemeClr>
                </a:gs>
                <a:gs pos="100000">
                  <a:srgbClr val="D0D7DE">
                    <a:alpha val="10000"/>
                  </a:srgb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prstClr val="white"/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575AA934-0B79-3508-123C-A390C27570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252E2E"/>
              </a:clrFrom>
              <a:clrTo>
                <a:srgbClr val="252E2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5373216" cy="705108"/>
          </a:xfrm>
          <a:prstGeom prst="rect">
            <a:avLst/>
          </a:prstGeom>
          <a:solidFill>
            <a:srgbClr val="CC0099"/>
          </a:solidFill>
          <a:effectLst>
            <a:softEdge rad="12700"/>
          </a:effectLst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421F06C-CA76-7F4F-B653-5A55DD4874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845" y="121799"/>
            <a:ext cx="1033499" cy="993817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D3E3965-31AE-69CF-6D41-66AC0F1560B2}"/>
              </a:ext>
            </a:extLst>
          </p:cNvPr>
          <p:cNvSpPr txBox="1"/>
          <p:nvPr/>
        </p:nvSpPr>
        <p:spPr>
          <a:xfrm>
            <a:off x="116632" y="1287796"/>
            <a:ext cx="5159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solidFill>
                  <a:srgbClr val="CC0099"/>
                </a:solidFill>
                <a:latin typeface="Britannic Bold" panose="020B0903060703020204" pitchFamily="34" charset="0"/>
              </a:rPr>
              <a:t>FOCUS MALATTIE RARE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9DB5052-6C91-1143-D1BE-D272D87DF07B}"/>
              </a:ext>
            </a:extLst>
          </p:cNvPr>
          <p:cNvSpPr txBox="1"/>
          <p:nvPr/>
        </p:nvSpPr>
        <p:spPr>
          <a:xfrm>
            <a:off x="332655" y="3793842"/>
            <a:ext cx="5159189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8,30</a:t>
            </a:r>
            <a:r>
              <a:rPr lang="it-IT" sz="1100" b="1" dirty="0">
                <a:latin typeface="Avenir Next LT Pro" panose="020B0504020202020204" pitchFamily="34" charset="0"/>
              </a:rPr>
              <a:t>  </a:t>
            </a:r>
            <a:r>
              <a:rPr lang="it-IT" sz="1100" dirty="0">
                <a:latin typeface="Avenir Next LT Pro" panose="020B0504020202020204" pitchFamily="34" charset="0"/>
              </a:rPr>
              <a:t>Registrazione partecipanti</a:t>
            </a:r>
          </a:p>
          <a:p>
            <a:r>
              <a:rPr lang="it-IT" sz="1100" dirty="0">
                <a:latin typeface="Avenir Next LT Pro" panose="020B0504020202020204" pitchFamily="34" charset="0"/>
              </a:rPr>
              <a:t>           Saluti delle Autorità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Moderatori</a:t>
            </a:r>
            <a:r>
              <a:rPr lang="it-IT" sz="1100" dirty="0">
                <a:latin typeface="Avenir Next LT Pro" panose="020B0504020202020204" pitchFamily="34" charset="0"/>
              </a:rPr>
              <a:t>:  </a:t>
            </a:r>
            <a:r>
              <a:rPr lang="it-IT" sz="1100" dirty="0" err="1">
                <a:latin typeface="Avenir Next LT Pro" panose="020B0504020202020204" pitchFamily="34" charset="0"/>
              </a:rPr>
              <a:t>U.Quiriconi</a:t>
            </a:r>
            <a:r>
              <a:rPr lang="it-IT" sz="1100" dirty="0">
                <a:latin typeface="Avenir Next LT Pro" panose="020B0504020202020204" pitchFamily="34" charset="0"/>
              </a:rPr>
              <a:t> – L. Mazzotta  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9.00-9.40</a:t>
            </a:r>
            <a:r>
              <a:rPr lang="it-IT" sz="1100" dirty="0">
                <a:latin typeface="Avenir Next LT Pro" panose="020B0504020202020204" pitchFamily="34" charset="0"/>
              </a:rPr>
              <a:t>	</a:t>
            </a:r>
            <a:r>
              <a:rPr lang="it-IT" sz="1100" i="1" dirty="0">
                <a:latin typeface="Avenir Next LT Pro" panose="020B0504020202020204" pitchFamily="34" charset="0"/>
              </a:rPr>
              <a:t>Ipertensione  arteriosa idiopatica polmonare </a:t>
            </a:r>
          </a:p>
          <a:p>
            <a:r>
              <a:rPr lang="it-IT" sz="1100" dirty="0">
                <a:latin typeface="Avenir Next LT Pro" panose="020B0504020202020204" pitchFamily="34" charset="0"/>
              </a:rPr>
              <a:t>	Edoardo Airò,  Pisa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9.40-10.20 </a:t>
            </a:r>
            <a:r>
              <a:rPr lang="it-IT" sz="1100" dirty="0">
                <a:latin typeface="Avenir Next LT Pro" panose="020B0504020202020204" pitchFamily="34" charset="0"/>
              </a:rPr>
              <a:t>    </a:t>
            </a:r>
            <a:r>
              <a:rPr lang="it-IT" sz="1100" i="1" dirty="0">
                <a:latin typeface="Avenir Next LT Pro" panose="020B0504020202020204" pitchFamily="34" charset="0"/>
              </a:rPr>
              <a:t>La sindrome emolitico-uremica atipica </a:t>
            </a:r>
          </a:p>
          <a:p>
            <a:r>
              <a:rPr lang="it-IT" sz="1100" dirty="0">
                <a:latin typeface="Avenir Next LT Pro" panose="020B0504020202020204" pitchFamily="34" charset="0"/>
              </a:rPr>
              <a:t>	Massimiliano Migliori,  Versilia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10.20-11.00</a:t>
            </a:r>
            <a:r>
              <a:rPr lang="it-IT" sz="1100" i="1" dirty="0">
                <a:latin typeface="Avenir Next LT Pro" panose="020B0504020202020204" pitchFamily="34" charset="0"/>
              </a:rPr>
              <a:t>	Le amiloidosi</a:t>
            </a:r>
          </a:p>
          <a:p>
            <a:r>
              <a:rPr lang="it-IT" sz="1100" dirty="0">
                <a:latin typeface="Avenir Next LT Pro" panose="020B0504020202020204" pitchFamily="34" charset="0"/>
              </a:rPr>
              <a:t>	Lorenzo Emmi, Firenze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11.00-11.15</a:t>
            </a:r>
            <a:r>
              <a:rPr lang="it-IT" sz="1100" b="1" dirty="0">
                <a:latin typeface="Avenir Next LT Pro" panose="020B0504020202020204" pitchFamily="34" charset="0"/>
              </a:rPr>
              <a:t> </a:t>
            </a:r>
            <a:r>
              <a:rPr lang="it-IT" sz="1100" dirty="0">
                <a:solidFill>
                  <a:schemeClr val="tx2"/>
                </a:solidFill>
                <a:latin typeface="Avenir Next LT Pro" panose="020B0504020202020204" pitchFamily="34" charset="0"/>
              </a:rPr>
              <a:t>	</a:t>
            </a:r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Discussione 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latin typeface="Avenir Next LT Pro" panose="020B0504020202020204" pitchFamily="34" charset="0"/>
              </a:rPr>
              <a:t>	</a:t>
            </a:r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11.15-11,30</a:t>
            </a:r>
            <a:r>
              <a:rPr lang="it-IT" sz="1100" dirty="0">
                <a:solidFill>
                  <a:schemeClr val="tx2"/>
                </a:solidFill>
                <a:latin typeface="Avenir Next LT Pro" panose="020B0504020202020204" pitchFamily="34" charset="0"/>
              </a:rPr>
              <a:t>	</a:t>
            </a:r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Pausa 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Moderatori</a:t>
            </a:r>
            <a:r>
              <a:rPr lang="it-IT" sz="1100" dirty="0">
                <a:solidFill>
                  <a:schemeClr val="tx2"/>
                </a:solidFill>
                <a:latin typeface="Avenir Next LT Pro" panose="020B0504020202020204" pitchFamily="34" charset="0"/>
              </a:rPr>
              <a:t>:  </a:t>
            </a:r>
            <a:r>
              <a:rPr lang="it-IT" sz="1100" dirty="0">
                <a:latin typeface="Avenir Next LT Pro" panose="020B0504020202020204" pitchFamily="34" charset="0"/>
              </a:rPr>
              <a:t>G. Rinaldi – D. Melchiorre </a:t>
            </a:r>
          </a:p>
          <a:p>
            <a:endParaRPr lang="it-IT" sz="1100" dirty="0">
              <a:solidFill>
                <a:schemeClr val="tx2"/>
              </a:solidFill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11.30-12.10</a:t>
            </a:r>
            <a:r>
              <a:rPr lang="it-IT" sz="1100" dirty="0">
                <a:latin typeface="Avenir Next LT Pro" panose="020B0504020202020204" pitchFamily="34" charset="0"/>
              </a:rPr>
              <a:t>	</a:t>
            </a:r>
            <a:r>
              <a:rPr lang="it-IT" sz="1100" i="1" dirty="0">
                <a:latin typeface="Avenir Next LT Pro" panose="020B0504020202020204" pitchFamily="34" charset="0"/>
              </a:rPr>
              <a:t>L’arterite di Horton </a:t>
            </a:r>
          </a:p>
          <a:p>
            <a:r>
              <a:rPr lang="it-IT" sz="1100" dirty="0">
                <a:latin typeface="Avenir Next LT Pro" panose="020B0504020202020204" pitchFamily="34" charset="0"/>
              </a:rPr>
              <a:t>	Antonio </a:t>
            </a:r>
            <a:r>
              <a:rPr lang="it-IT" sz="1100" dirty="0" err="1">
                <a:latin typeface="Avenir Next LT Pro" panose="020B0504020202020204" pitchFamily="34" charset="0"/>
              </a:rPr>
              <a:t>Tavoni</a:t>
            </a:r>
            <a:r>
              <a:rPr lang="it-IT" sz="1100" dirty="0">
                <a:latin typeface="Avenir Next LT Pro" panose="020B0504020202020204" pitchFamily="34" charset="0"/>
              </a:rPr>
              <a:t>, Pisa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12.10 -12.50</a:t>
            </a:r>
            <a:r>
              <a:rPr lang="it-IT" sz="1100" dirty="0">
                <a:latin typeface="Avenir Next LT Pro" panose="020B0504020202020204" pitchFamily="34" charset="0"/>
              </a:rPr>
              <a:t>	</a:t>
            </a:r>
            <a:r>
              <a:rPr lang="it-IT" sz="1100" i="1" dirty="0">
                <a:latin typeface="Avenir Next LT Pro" panose="020B0504020202020204" pitchFamily="34" charset="0"/>
              </a:rPr>
              <a:t>Aspetti neurologici della sindrome di Anderson-</a:t>
            </a:r>
            <a:r>
              <a:rPr lang="it-IT" sz="1100" i="1" dirty="0" err="1">
                <a:latin typeface="Avenir Next LT Pro" panose="020B0504020202020204" pitchFamily="34" charset="0"/>
              </a:rPr>
              <a:t>Fabry</a:t>
            </a:r>
            <a:r>
              <a:rPr lang="it-IT" sz="1100" dirty="0">
                <a:latin typeface="Avenir Next LT Pro" panose="020B0504020202020204" pitchFamily="34" charset="0"/>
              </a:rPr>
              <a:t> </a:t>
            </a:r>
          </a:p>
          <a:p>
            <a:r>
              <a:rPr lang="it-IT" sz="1100" dirty="0">
                <a:latin typeface="Avenir Next LT Pro" panose="020B0504020202020204" pitchFamily="34" charset="0"/>
              </a:rPr>
              <a:t>	Walter Borsini, Firenze</a:t>
            </a: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12.50-13.10</a:t>
            </a:r>
            <a:r>
              <a:rPr lang="it-IT" sz="1100" b="1" dirty="0">
                <a:latin typeface="Avenir Next LT Pro" panose="020B0504020202020204" pitchFamily="34" charset="0"/>
              </a:rPr>
              <a:t>	</a:t>
            </a:r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Discussione</a:t>
            </a:r>
            <a:endParaRPr lang="it-IT" sz="1100" dirty="0">
              <a:solidFill>
                <a:schemeClr val="tx2"/>
              </a:solidFill>
              <a:latin typeface="Avenir Next LT Pro" panose="020B0504020202020204" pitchFamily="34" charset="0"/>
            </a:endParaRPr>
          </a:p>
          <a:p>
            <a:endParaRPr lang="it-IT" sz="1100" dirty="0">
              <a:latin typeface="Avenir Next LT Pro" panose="020B0504020202020204" pitchFamily="34" charset="0"/>
            </a:endParaRPr>
          </a:p>
          <a:p>
            <a:r>
              <a:rPr lang="it-IT" sz="1100" b="1" dirty="0">
                <a:solidFill>
                  <a:schemeClr val="tx2"/>
                </a:solidFill>
                <a:latin typeface="Avenir Next LT Pro" panose="020B0504020202020204" pitchFamily="34" charset="0"/>
              </a:rPr>
              <a:t>13.10-13.30</a:t>
            </a:r>
            <a:r>
              <a:rPr lang="it-IT" sz="1100" dirty="0">
                <a:latin typeface="Avenir Next LT Pro" panose="020B0504020202020204" pitchFamily="34" charset="0"/>
              </a:rPr>
              <a:t>	Compilazione questionario ECM e chiusura convegno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103F453-FA75-DA71-D72E-74935736CB90}"/>
              </a:ext>
            </a:extLst>
          </p:cNvPr>
          <p:cNvSpPr txBox="1"/>
          <p:nvPr/>
        </p:nvSpPr>
        <p:spPr>
          <a:xfrm>
            <a:off x="4221088" y="5494091"/>
            <a:ext cx="2304256" cy="19236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257175">
              <a:defRPr/>
            </a:pPr>
            <a:r>
              <a:rPr lang="it-IT" sz="1000" b="1" dirty="0">
                <a:solidFill>
                  <a:schemeClr val="tx2"/>
                </a:solidFill>
                <a:latin typeface="Century Schoolbook"/>
                <a:cs typeface="Arial" panose="020B0604020202020204" pitchFamily="34" charset="0"/>
              </a:rPr>
              <a:t>Evento</a:t>
            </a:r>
          </a:p>
          <a:p>
            <a:pPr algn="ctr" defTabSz="257175">
              <a:defRPr/>
            </a:pPr>
            <a:r>
              <a:rPr lang="it-IT" sz="1000" b="1" dirty="0">
                <a:solidFill>
                  <a:schemeClr val="tx2"/>
                </a:solidFill>
                <a:latin typeface="Century Schoolbook"/>
                <a:cs typeface="Arial" panose="020B0604020202020204" pitchFamily="34" charset="0"/>
              </a:rPr>
              <a:t> in fase di accreditamento</a:t>
            </a:r>
          </a:p>
          <a:p>
            <a:pPr algn="ctr" defTabSz="257175">
              <a:defRPr/>
            </a:pPr>
            <a:endParaRPr lang="it-IT" sz="900" dirty="0">
              <a:solidFill>
                <a:schemeClr val="tx2"/>
              </a:solidFill>
              <a:latin typeface="Century Schoolbook"/>
              <a:cs typeface="Arial" panose="020B0604020202020204" pitchFamily="34" charset="0"/>
            </a:endParaRPr>
          </a:p>
          <a:p>
            <a:pPr algn="ctr" defTabSz="257175">
              <a:defRPr/>
            </a:pPr>
            <a:r>
              <a:rPr lang="it-IT" sz="900" dirty="0">
                <a:solidFill>
                  <a:schemeClr val="tx2"/>
                </a:solidFill>
                <a:latin typeface="Century Schoolbook"/>
                <a:cs typeface="Arial" panose="020B0604020202020204" pitchFamily="34" charset="0"/>
              </a:rPr>
              <a:t>Obiettivo formativo: n. </a:t>
            </a:r>
          </a:p>
          <a:p>
            <a:pPr algn="ctr" defTabSz="257175">
              <a:defRPr/>
            </a:pPr>
            <a:endParaRPr lang="it-IT" sz="900" dirty="0">
              <a:solidFill>
                <a:schemeClr val="tx2"/>
              </a:solidFill>
              <a:latin typeface="Century Schoolbook"/>
              <a:cs typeface="Arial" panose="020B0604020202020204" pitchFamily="34" charset="0"/>
            </a:endParaRPr>
          </a:p>
          <a:p>
            <a:pPr algn="ctr" defTabSz="257175">
              <a:defRPr/>
            </a:pPr>
            <a:endParaRPr lang="it-IT" sz="900" dirty="0">
              <a:solidFill>
                <a:schemeClr val="tx2"/>
              </a:solidFill>
              <a:latin typeface="Century Schoolbook"/>
              <a:cs typeface="Arial" panose="020B0604020202020204" pitchFamily="34" charset="0"/>
            </a:endParaRPr>
          </a:p>
          <a:p>
            <a:pPr algn="ctr" defTabSz="257175">
              <a:defRPr/>
            </a:pPr>
            <a:r>
              <a:rPr lang="it-IT" sz="900" b="1" dirty="0">
                <a:solidFill>
                  <a:schemeClr val="tx2"/>
                </a:solidFill>
                <a:latin typeface="Century Schoolbook"/>
                <a:cs typeface="Arial" panose="020B0604020202020204" pitchFamily="34" charset="0"/>
              </a:rPr>
              <a:t>Crediti ECM n.</a:t>
            </a:r>
          </a:p>
          <a:p>
            <a:pPr algn="ctr" defTabSz="257175">
              <a:defRPr/>
            </a:pPr>
            <a:endParaRPr lang="it-IT" sz="900" dirty="0">
              <a:solidFill>
                <a:schemeClr val="tx2"/>
              </a:solidFill>
              <a:latin typeface="Century Schoolbook"/>
              <a:cs typeface="Arial" panose="020B0604020202020204" pitchFamily="34" charset="0"/>
            </a:endParaRPr>
          </a:p>
          <a:p>
            <a:pPr algn="ctr" defTabSz="257175">
              <a:defRPr/>
            </a:pPr>
            <a:endParaRPr lang="it-IT" sz="900" dirty="0">
              <a:solidFill>
                <a:schemeClr val="tx2"/>
              </a:solidFill>
              <a:latin typeface="Century Schoolbook"/>
              <a:cs typeface="Arial" panose="020B0604020202020204" pitchFamily="34" charset="0"/>
            </a:endParaRPr>
          </a:p>
          <a:p>
            <a:pPr lvl="0" algn="ctr">
              <a:defRPr/>
            </a:pPr>
            <a:r>
              <a:rPr lang="it-IT" sz="900" i="1" dirty="0">
                <a:solidFill>
                  <a:schemeClr val="tx2"/>
                </a:solidFill>
                <a:latin typeface="Century Schoolbook"/>
                <a:cs typeface="Arial" panose="020B0604020202020204" pitchFamily="34" charset="0"/>
              </a:rPr>
              <a:t>Iscrizioni dal sito dell’Ordine</a:t>
            </a:r>
          </a:p>
          <a:p>
            <a:pPr lvl="0" algn="ctr">
              <a:defRPr/>
            </a:pPr>
            <a:r>
              <a:rPr lang="it-IT" sz="900" i="1" dirty="0">
                <a:solidFill>
                  <a:schemeClr val="tx2"/>
                </a:solidFill>
                <a:latin typeface="Century Schoolbook"/>
                <a:cs typeface="Arial" panose="020B0604020202020204" pitchFamily="34" charset="0"/>
              </a:rPr>
              <a:t> www.ordmedlu.it</a:t>
            </a:r>
          </a:p>
          <a:p>
            <a:pPr lvl="0" algn="ctr">
              <a:defRPr/>
            </a:pPr>
            <a:r>
              <a:rPr lang="it-IT" sz="900" i="1" dirty="0">
                <a:solidFill>
                  <a:schemeClr val="tx2"/>
                </a:solidFill>
                <a:latin typeface="Century Schoolbook"/>
                <a:cs typeface="Arial" panose="020B0604020202020204" pitchFamily="34" charset="0"/>
              </a:rPr>
              <a:t>accedendo ai servizi online  </a:t>
            </a:r>
          </a:p>
          <a:p>
            <a:pPr lvl="0" algn="ctr">
              <a:defRPr/>
            </a:pPr>
            <a:r>
              <a:rPr lang="it-IT" sz="900" i="1" dirty="0">
                <a:solidFill>
                  <a:schemeClr val="tx2"/>
                </a:solidFill>
                <a:latin typeface="Century Schoolbook"/>
                <a:cs typeface="Arial" panose="020B0604020202020204" pitchFamily="34" charset="0"/>
              </a:rPr>
              <a:t>con SPID o la CIE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2353A0B-3B6C-7F1B-1172-FA4A1E25A6C9}"/>
              </a:ext>
            </a:extLst>
          </p:cNvPr>
          <p:cNvSpPr txBox="1"/>
          <p:nvPr/>
        </p:nvSpPr>
        <p:spPr>
          <a:xfrm>
            <a:off x="1700808" y="3419872"/>
            <a:ext cx="1433139" cy="3077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PROGRAMMA</a:t>
            </a:r>
          </a:p>
        </p:txBody>
      </p:sp>
      <p:pic>
        <p:nvPicPr>
          <p:cNvPr id="28" name="Immagine 27" descr="Immagine che contiene Elementi grafici&#10;&#10;Descrizione generata automaticamente">
            <a:extLst>
              <a:ext uri="{FF2B5EF4-FFF2-40B4-BE49-F238E27FC236}">
                <a16:creationId xmlns:a16="http://schemas.microsoft.com/office/drawing/2014/main" id="{8E25DD12-6CE4-69A4-85F4-4F5354AEC7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235" y="2188589"/>
            <a:ext cx="3272687" cy="2215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125CE30-2E0E-810F-8078-DDB1FDC9D0F2}"/>
              </a:ext>
            </a:extLst>
          </p:cNvPr>
          <p:cNvSpPr txBox="1"/>
          <p:nvPr/>
        </p:nvSpPr>
        <p:spPr>
          <a:xfrm>
            <a:off x="332655" y="2281786"/>
            <a:ext cx="36802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002060"/>
                </a:solidFill>
                <a:latin typeface="Britannic Bold" panose="020B0903060703020204" pitchFamily="34" charset="0"/>
              </a:rPr>
              <a:t>25 NOVEMBRE 2023</a:t>
            </a:r>
          </a:p>
          <a:p>
            <a:pPr algn="ctr"/>
            <a:r>
              <a:rPr lang="it-IT" i="1" dirty="0">
                <a:solidFill>
                  <a:schemeClr val="tx2">
                    <a:lumMod val="60000"/>
                    <a:lumOff val="40000"/>
                  </a:schemeClr>
                </a:solidFill>
                <a:latin typeface="Britannic Bold" panose="020B0903060703020204" pitchFamily="34" charset="0"/>
              </a:rPr>
              <a:t>Complesso San Micheletto</a:t>
            </a:r>
          </a:p>
        </p:txBody>
      </p:sp>
    </p:spTree>
    <p:extLst>
      <p:ext uri="{BB962C8B-B14F-4D97-AF65-F5344CB8AC3E}">
        <p14:creationId xmlns:p14="http://schemas.microsoft.com/office/powerpoint/2010/main" val="323394100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ilievo 10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7851d254-ce09-43b6-8d90-072588e7901c" xsi:nil="true"/>
    <AssetExpire xmlns="7851d254-ce09-43b6-8d90-072588e7901c">2029-05-12T07:00:00+00:00</AssetExpire>
    <IntlLangReviewDate xmlns="7851d254-ce09-43b6-8d90-072588e7901c">2010-08-31T23:26:00+00:00</IntlLangReviewDate>
    <TPFriendlyName xmlns="7851d254-ce09-43b6-8d90-072588e7901c" xsi:nil="true"/>
    <IntlLangReview xmlns="7851d254-ce09-43b6-8d90-072588e7901c" xsi:nil="true"/>
    <PolicheckWords xmlns="7851d254-ce09-43b6-8d90-072588e7901c" xsi:nil="true"/>
    <SubmitterId xmlns="7851d254-ce09-43b6-8d90-072588e7901c" xsi:nil="true"/>
    <AcquiredFrom xmlns="7851d254-ce09-43b6-8d90-072588e7901c">Internal MS</AcquiredFrom>
    <EditorialStatus xmlns="7851d254-ce09-43b6-8d90-072588e7901c" xsi:nil="true"/>
    <Markets xmlns="7851d254-ce09-43b6-8d90-072588e7901c"/>
    <OriginAsset xmlns="7851d254-ce09-43b6-8d90-072588e7901c" xsi:nil="true"/>
    <AssetStart xmlns="7851d254-ce09-43b6-8d90-072588e7901c">2010-08-31T23:24:14+00:00</AssetStart>
    <FriendlyTitle xmlns="7851d254-ce09-43b6-8d90-072588e7901c" xsi:nil="true"/>
    <MarketSpecific xmlns="7851d254-ce09-43b6-8d90-072588e7901c" xsi:nil="true"/>
    <TPNamespace xmlns="7851d254-ce09-43b6-8d90-072588e7901c" xsi:nil="true"/>
    <PublishStatusLookup xmlns="7851d254-ce09-43b6-8d90-072588e7901c">
      <Value>317883</Value>
      <Value>347404</Value>
    </PublishStatusLookup>
    <APAuthor xmlns="7851d254-ce09-43b6-8d90-072588e7901c">
      <UserInfo>
        <DisplayName/>
        <AccountId>92</AccountId>
        <AccountType/>
      </UserInfo>
    </APAuthor>
    <TPCommandLine xmlns="7851d254-ce09-43b6-8d90-072588e7901c" xsi:nil="true"/>
    <IntlLangReviewer xmlns="7851d254-ce09-43b6-8d90-072588e7901c" xsi:nil="true"/>
    <OpenTemplate xmlns="7851d254-ce09-43b6-8d90-072588e7901c">true</OpenTemplate>
    <CSXSubmissionDate xmlns="7851d254-ce09-43b6-8d90-072588e7901c" xsi:nil="true"/>
    <Manager xmlns="7851d254-ce09-43b6-8d90-072588e7901c" xsi:nil="true"/>
    <NumericId xmlns="7851d254-ce09-43b6-8d90-072588e7901c" xsi:nil="true"/>
    <ParentAssetId xmlns="7851d254-ce09-43b6-8d90-072588e7901c" xsi:nil="true"/>
    <OriginalSourceMarket xmlns="7851d254-ce09-43b6-8d90-072588e7901c">english</OriginalSourceMarket>
    <ApprovalStatus xmlns="7851d254-ce09-43b6-8d90-072588e7901c">InProgress</ApprovalStatus>
    <TPComponent xmlns="7851d254-ce09-43b6-8d90-072588e7901c" xsi:nil="true"/>
    <EditorialTags xmlns="7851d254-ce09-43b6-8d90-072588e7901c" xsi:nil="true"/>
    <TPExecutable xmlns="7851d254-ce09-43b6-8d90-072588e7901c" xsi:nil="true"/>
    <TPLaunchHelpLink xmlns="7851d254-ce09-43b6-8d90-072588e7901c" xsi:nil="true"/>
    <SourceTitle xmlns="7851d254-ce09-43b6-8d90-072588e7901c" xsi:nil="true"/>
    <CSXUpdate xmlns="7851d254-ce09-43b6-8d90-072588e7901c">false</CSXUpdate>
    <IntlLocPriority xmlns="7851d254-ce09-43b6-8d90-072588e7901c" xsi:nil="true"/>
    <UAProjectedTotalWords xmlns="7851d254-ce09-43b6-8d90-072588e7901c" xsi:nil="true"/>
    <AssetType xmlns="7851d254-ce09-43b6-8d90-072588e7901c" xsi:nil="true"/>
    <MachineTranslated xmlns="7851d254-ce09-43b6-8d90-072588e7901c">false</MachineTranslated>
    <OutputCachingOn xmlns="7851d254-ce09-43b6-8d90-072588e7901c">false</OutputCachingOn>
    <TemplateStatus xmlns="7851d254-ce09-43b6-8d90-072588e7901c" xsi:nil="true"/>
    <IsSearchable xmlns="7851d254-ce09-43b6-8d90-072588e7901c">true</IsSearchable>
    <ContentItem xmlns="7851d254-ce09-43b6-8d90-072588e7901c" xsi:nil="true"/>
    <HandoffToMSDN xmlns="7851d254-ce09-43b6-8d90-072588e7901c">2010-08-31T23:26:00+00:00</HandoffToMSDN>
    <ShowIn xmlns="7851d254-ce09-43b6-8d90-072588e7901c">Show everywhere</ShowIn>
    <ThumbnailAssetId xmlns="7851d254-ce09-43b6-8d90-072588e7901c" xsi:nil="true"/>
    <UALocComments xmlns="7851d254-ce09-43b6-8d90-072588e7901c" xsi:nil="true"/>
    <UALocRecommendation xmlns="7851d254-ce09-43b6-8d90-072588e7901c">Localize</UALocRecommendation>
    <LastModifiedDateTime xmlns="7851d254-ce09-43b6-8d90-072588e7901c">2010-08-31T23:26:00+00:00</LastModifiedDateTime>
    <LastPublishResultLookup xmlns="7851d254-ce09-43b6-8d90-072588e7901c"/>
    <LegacyData xmlns="7851d254-ce09-43b6-8d90-072588e7901c" xsi:nil="true"/>
    <ClipArtFilename xmlns="7851d254-ce09-43b6-8d90-072588e7901c" xsi:nil="true"/>
    <TPApplication xmlns="7851d254-ce09-43b6-8d90-072588e7901c" xsi:nil="true"/>
    <CSXHash xmlns="7851d254-ce09-43b6-8d90-072588e7901c" xsi:nil="true"/>
    <DirectSourceMarket xmlns="7851d254-ce09-43b6-8d90-072588e7901c">english</DirectSourceMarket>
    <PrimaryImageGen xmlns="7851d254-ce09-43b6-8d90-072588e7901c">true</PrimaryImageGen>
    <PlannedPubDate xmlns="7851d254-ce09-43b6-8d90-072588e7901c">2010-08-31T23:26:00+00:00</PlannedPubDate>
    <CSXSubmissionMarket xmlns="7851d254-ce09-43b6-8d90-072588e7901c" xsi:nil="true"/>
    <Downloads xmlns="7851d254-ce09-43b6-8d90-072588e7901c">0</Downloads>
    <ArtSampleDocs xmlns="7851d254-ce09-43b6-8d90-072588e7901c" xsi:nil="true"/>
    <TrustLevel xmlns="7851d254-ce09-43b6-8d90-072588e7901c">1 Microsoft Managed Content</TrustLevel>
    <BlockPublish xmlns="7851d254-ce09-43b6-8d90-072588e7901c">false</BlockPublish>
    <TPLaunchHelpLinkType xmlns="7851d254-ce09-43b6-8d90-072588e7901c">Template</TPLaunchHelpLinkType>
    <BusinessGroup xmlns="7851d254-ce09-43b6-8d90-072588e7901c" xsi:nil="true"/>
    <Providers xmlns="7851d254-ce09-43b6-8d90-072588e7901c" xsi:nil="true"/>
    <TemplateTemplateType xmlns="7851d254-ce09-43b6-8d90-072588e7901c">PowerPoint Presentation Template</TemplateTemplateType>
    <TimesCloned xmlns="7851d254-ce09-43b6-8d90-072588e7901c" xsi:nil="true"/>
    <TPAppVersion xmlns="7851d254-ce09-43b6-8d90-072588e7901c" xsi:nil="true"/>
    <VoteCount xmlns="7851d254-ce09-43b6-8d90-072588e7901c" xsi:nil="true"/>
    <Provider xmlns="7851d254-ce09-43b6-8d90-072588e7901c" xsi:nil="true"/>
    <UACurrentWords xmlns="7851d254-ce09-43b6-8d90-072588e7901c" xsi:nil="true"/>
    <AssetId xmlns="7851d254-ce09-43b6-8d90-072588e7901c">TP102011615</AssetId>
    <TPClientViewer xmlns="7851d254-ce09-43b6-8d90-072588e7901c" xsi:nil="true"/>
    <DSATActionTaken xmlns="7851d254-ce09-43b6-8d90-072588e7901c" xsi:nil="true"/>
    <APEditor xmlns="7851d254-ce09-43b6-8d90-072588e7901c">
      <UserInfo>
        <DisplayName/>
        <AccountId xsi:nil="true"/>
        <AccountType/>
      </UserInfo>
    </APEditor>
    <TPInstallLocation xmlns="7851d254-ce09-43b6-8d90-072588e7901c" xsi:nil="true"/>
    <OOCacheId xmlns="7851d254-ce09-43b6-8d90-072588e7901c" xsi:nil="true"/>
    <IsDeleted xmlns="7851d254-ce09-43b6-8d90-072588e7901c">false</IsDeleted>
    <PublishTargets xmlns="7851d254-ce09-43b6-8d90-072588e7901c">OfficeOnline</PublishTargets>
    <ApprovalLog xmlns="7851d254-ce09-43b6-8d90-072588e7901c" xsi:nil="true"/>
    <BugNumber xmlns="7851d254-ce09-43b6-8d90-072588e7901c" xsi:nil="true"/>
    <CrawlForDependencies xmlns="7851d254-ce09-43b6-8d90-072588e7901c">false</CrawlForDependencies>
    <LastHandOff xmlns="7851d254-ce09-43b6-8d90-072588e7901c" xsi:nil="true"/>
    <Milestone xmlns="7851d254-ce09-43b6-8d90-072588e7901c" xsi:nil="true"/>
    <UANotes xmlns="7851d254-ce09-43b6-8d90-072588e7901c" xsi:nil="true"/>
    <CampaignTagsTaxHTField0 xmlns="7851d254-ce09-43b6-8d90-072588e7901c">
      <Terms xmlns="http://schemas.microsoft.com/office/infopath/2007/PartnerControls"/>
    </CampaignTagsTaxHTField0>
    <LocLastLocAttemptVersionLookup xmlns="7851d254-ce09-43b6-8d90-072588e7901c">130022</LocLastLocAttemptVersionLookup>
    <LocLastLocAttemptVersionTypeLookup xmlns="7851d254-ce09-43b6-8d90-072588e7901c" xsi:nil="true"/>
    <LocOverallPreviewStatusLookup xmlns="7851d254-ce09-43b6-8d90-072588e7901c" xsi:nil="true"/>
    <LocOverallPublishStatusLookup xmlns="7851d254-ce09-43b6-8d90-072588e7901c" xsi:nil="true"/>
    <TaxCatchAll xmlns="7851d254-ce09-43b6-8d90-072588e7901c"/>
    <LocNewPublishedVersionLookup xmlns="7851d254-ce09-43b6-8d90-072588e7901c" xsi:nil="true"/>
    <LocPublishedDependentAssetsLookup xmlns="7851d254-ce09-43b6-8d90-072588e7901c" xsi:nil="true"/>
    <LocComments xmlns="7851d254-ce09-43b6-8d90-072588e7901c" xsi:nil="true"/>
    <LocProcessedForMarketsLookup xmlns="7851d254-ce09-43b6-8d90-072588e7901c" xsi:nil="true"/>
    <LocRecommendedHandoff xmlns="7851d254-ce09-43b6-8d90-072588e7901c" xsi:nil="true"/>
    <LocManualTestRequired xmlns="7851d254-ce09-43b6-8d90-072588e7901c" xsi:nil="true"/>
    <LocProcessedForHandoffsLookup xmlns="7851d254-ce09-43b6-8d90-072588e7901c" xsi:nil="true"/>
    <LocOverallHandbackStatusLookup xmlns="7851d254-ce09-43b6-8d90-072588e7901c" xsi:nil="true"/>
    <LocalizationTagsTaxHTField0 xmlns="7851d254-ce09-43b6-8d90-072588e7901c">
      <Terms xmlns="http://schemas.microsoft.com/office/infopath/2007/PartnerControls"/>
    </LocalizationTagsTaxHTField0>
    <FeatureTagsTaxHTField0 xmlns="7851d254-ce09-43b6-8d90-072588e7901c">
      <Terms xmlns="http://schemas.microsoft.com/office/infopath/2007/PartnerControls"/>
    </FeatureTagsTaxHTField0>
    <LocOverallLocStatusLookup xmlns="7851d254-ce09-43b6-8d90-072588e7901c" xsi:nil="true"/>
    <LocPublishedLinkedAssetsLookup xmlns="7851d254-ce09-43b6-8d90-072588e7901c" xsi:nil="true"/>
    <InternalTagsTaxHTField0 xmlns="7851d254-ce09-43b6-8d90-072588e7901c">
      <Terms xmlns="http://schemas.microsoft.com/office/infopath/2007/PartnerControls"/>
    </InternalTagsTaxHTField0>
    <RecommendationsModifier xmlns="7851d254-ce09-43b6-8d90-072588e7901c" xsi:nil="true"/>
    <ScenarioTagsTaxHTField0 xmlns="7851d254-ce09-43b6-8d90-072588e7901c">
      <Terms xmlns="http://schemas.microsoft.com/office/infopath/2007/PartnerControls"/>
    </ScenarioTagsTaxHTField0>
    <OriginalRelease xmlns="7851d254-ce09-43b6-8d90-072588e7901c">14</OriginalRelease>
    <LocMarketGroupTiers2 xmlns="7851d254-ce09-43b6-8d90-072588e7901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FB888328A8731147A9E2416CA6C7A65B0400DC6FA6ECFB23F54F9F45EE586A6D0A65" ma:contentTypeVersion="56" ma:contentTypeDescription="Create a new document." ma:contentTypeScope="" ma:versionID="c97688fe8962075e95d1f794ee1b82d8">
  <xsd:schema xmlns:xsd="http://www.w3.org/2001/XMLSchema" xmlns:xs="http://www.w3.org/2001/XMLSchema" xmlns:p="http://schemas.microsoft.com/office/2006/metadata/properties" xmlns:ns2="7851d254-ce09-43b6-8d90-072588e7901c" targetNamespace="http://schemas.microsoft.com/office/2006/metadata/properties" ma:root="true" ma:fieldsID="c225bda33905c745071d9d8b7e170627" ns2:_="">
    <xsd:import namespace="7851d254-ce09-43b6-8d90-072588e7901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51d254-ce09-43b6-8d90-072588e7901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BlockPublish" ma:index="12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3" nillable="true" ma:displayName="Bug Number" ma:default="" ma:internalName="BugNumber" ma:readOnly="false">
      <xsd:simpleType>
        <xsd:restriction base="dms:Text"/>
      </xsd:simpleType>
    </xsd:element>
    <xsd:element name="CampaignTagsTaxHTField0" ma:index="15" nillable="true" ma:taxonomy="true" ma:internalName="CampaignTagsTaxHTField0" ma:taxonomyFieldName="CampaignTags" ma:displayName="Campaigns" ma:readOnly="false" ma:default="" ma:fieldId="{9ebba19d-2be4-461d-87e9-c05e5ebbf568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6" nillable="true" ma:displayName="Client Viewer" ma:default="" ma:internalName="TPClientViewer">
      <xsd:simpleType>
        <xsd:restriction base="dms:Text"/>
      </xsd:simpleType>
    </xsd:element>
    <xsd:element name="ClipArtFilename" ma:index="17" nillable="true" ma:displayName="Clip Art Name" ma:default="" ma:internalName="ClipArtFilename" ma:readOnly="false">
      <xsd:simpleType>
        <xsd:restriction base="dms:Text"/>
      </xsd:simpleType>
    </xsd:element>
    <xsd:element name="TPCommandLine" ma:index="18" nillable="true" ma:displayName="Command Line" ma:default="" ma:internalName="TPCommandLine">
      <xsd:simpleType>
        <xsd:restriction base="dms:Text"/>
      </xsd:simpleType>
    </xsd:element>
    <xsd:element name="TPComponent" ma:index="19" nillable="true" ma:displayName="Component" ma:default="" ma:internalName="TPComponent">
      <xsd:simpleType>
        <xsd:restriction base="dms:Text"/>
      </xsd:simpleType>
    </xsd:element>
    <xsd:element name="ContentItem" ma:index="20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2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5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6" nillable="true" ma:displayName="CSX Submission Market" ma:default="" ma:list="{C164E808-44FA-4F5F-91C3-AF5B09309907}" ma:internalName="CSXSubmissionMarket" ma:readOnly="false" ma:showField="MarketName" ma:web="7851d254-ce09-43b6-8d90-072588e7901c">
      <xsd:simpleType>
        <xsd:restriction base="dms:Lookup"/>
      </xsd:simpleType>
    </xsd:element>
    <xsd:element name="CSXUpdate" ma:index="27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8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29" nillable="true" ma:displayName="Deleted?" ma:default="" ma:internalName="IsDeleted" ma:readOnly="false">
      <xsd:simpleType>
        <xsd:restriction base="dms:Boolean"/>
      </xsd:simpleType>
    </xsd:element>
    <xsd:element name="APDescription" ma:index="30" nillable="true" ma:displayName="Description" ma:default="" ma:internalName="APDescription" ma:readOnly="false">
      <xsd:simpleType>
        <xsd:restriction base="dms:Note"/>
      </xsd:simpleType>
    </xsd:element>
    <xsd:element name="DirectSourceMarket" ma:index="31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2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3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4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5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6" nillable="true" ma:displayName="Editorial Tags" ma:default="" ma:internalName="EditorialTags">
      <xsd:simpleType>
        <xsd:restriction base="dms:Unknown"/>
      </xsd:simpleType>
    </xsd:element>
    <xsd:element name="TPExecutable" ma:index="37" nillable="true" ma:displayName="Executable" ma:default="" ma:internalName="TPExecutable">
      <xsd:simpleType>
        <xsd:restriction base="dms:Text"/>
      </xsd:simpleType>
    </xsd:element>
    <xsd:element name="FeatureTagsTaxHTField0" ma:index="39" nillable="true" ma:taxonomy="true" ma:internalName="FeatureTagsTaxHTField0" ma:taxonomyFieldName="FeatureTags" ma:displayName="Features" ma:readOnly="false" ma:default="" ma:fieldId="{0c66e03a-b58b-4d86-891b-8e445e1562f0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0" nillable="true" ma:displayName="Friendly Name" ma:default="" ma:internalName="TPFriendlyName">
      <xsd:simpleType>
        <xsd:restriction base="dms:Text"/>
      </xsd:simpleType>
    </xsd:element>
    <xsd:element name="FriendlyTitle" ma:index="41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2" nillable="true" ma:displayName="Generate Images?" ma:default="true" ma:internalName="PrimaryImageGen">
      <xsd:simpleType>
        <xsd:restriction base="dms:Boolean"/>
      </xsd:simpleType>
    </xsd:element>
    <xsd:element name="HandoffToMSDN" ma:index="43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4" nillable="true" ma:displayName="InProjectListLookup" ma:list="{AD356C7F-0981-4C41-B229-50D503AAD5E8}" ma:internalName="InProjectListLookup" ma:readOnly="true" ma:showField="InProjectList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5" nillable="true" ma:displayName="Install Location" ma:default="" ma:internalName="TPInstallLocation">
      <xsd:simpleType>
        <xsd:restriction base="dms:Text"/>
      </xsd:simpleType>
    </xsd:element>
    <xsd:element name="InternalTagsTaxHTField0" ma:index="47" nillable="true" ma:taxonomy="true" ma:internalName="InternalTagsTaxHTField0" ma:taxonomyFieldName="InternalTags" ma:displayName="Internal Tags" ma:readOnly="false" ma:default="" ma:fieldId="{575b5594-eef4-4833-b257-601720e535bd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8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49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0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1" nillable="true" ma:displayName="Last Complete Version Lookup" ma:default="" ma:list="{AD356C7F-0981-4C41-B229-50D503AAD5E8}" ma:internalName="LastCompleteVersionLookup" ma:readOnly="true" ma:showField="LastCompleteVersion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2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3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4" nillable="true" ma:displayName="Last Preview Attempt Error" ma:default="" ma:list="{AD356C7F-0981-4C41-B229-50D503AAD5E8}" ma:internalName="LastPreviewErrorLookup" ma:readOnly="true" ma:showField="LastPreviewError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5" nillable="true" ma:displayName="Last Preview Attempt Result" ma:default="" ma:list="{AD356C7F-0981-4C41-B229-50D503AAD5E8}" ma:internalName="LastPreviewResultLookup" ma:readOnly="true" ma:showField="LastPreviewResult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6" nillable="true" ma:displayName="Last Preview Attempted On" ma:default="" ma:list="{AD356C7F-0981-4C41-B229-50D503AAD5E8}" ma:internalName="LastPreviewAttemptDateLookup" ma:readOnly="true" ma:showField="LastPreviewAttemptDate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7" nillable="true" ma:displayName="Last Previewed By" ma:default="" ma:list="{AD356C7F-0981-4C41-B229-50D503AAD5E8}" ma:internalName="LastPreviewedByLookup" ma:readOnly="true" ma:showField="LastPreviewedBy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8" nillable="true" ma:displayName="Last Previewed Date" ma:default="" ma:list="{AD356C7F-0981-4C41-B229-50D503AAD5E8}" ma:internalName="LastPreviewTimeLookup" ma:readOnly="true" ma:showField="LastPreviewTime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59" nillable="true" ma:displayName="Last Previewed Version" ma:default="" ma:list="{AD356C7F-0981-4C41-B229-50D503AAD5E8}" ma:internalName="LastPreviewVersionLookup" ma:readOnly="true" ma:showField="LastPreviewVersion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0" nillable="true" ma:displayName="Last Publish Attempt Error" ma:default="" ma:list="{AD356C7F-0981-4C41-B229-50D503AAD5E8}" ma:internalName="LastPublishErrorLookup" ma:readOnly="true" ma:showField="LastPublishError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1" nillable="true" ma:displayName="Last Publish Attempt Result" ma:default="" ma:list="{AD356C7F-0981-4C41-B229-50D503AAD5E8}" ma:internalName="LastPublishResultLookup" ma:readOnly="true" ma:showField="LastPublishResult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2" nillable="true" ma:displayName="Last Publish Attempted On" ma:default="" ma:list="{AD356C7F-0981-4C41-B229-50D503AAD5E8}" ma:internalName="LastPublishAttemptDateLookup" ma:readOnly="true" ma:showField="LastPublishAttemptDate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3" nillable="true" ma:displayName="Last Published By" ma:default="" ma:list="{AD356C7F-0981-4C41-B229-50D503AAD5E8}" ma:internalName="LastPublishedByLookup" ma:readOnly="true" ma:showField="LastPublishedBy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4" nillable="true" ma:displayName="Last Published Date" ma:default="" ma:list="{AD356C7F-0981-4C41-B229-50D503AAD5E8}" ma:internalName="LastPublishTimeLookup" ma:readOnly="true" ma:showField="LastPublishTime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5" nillable="true" ma:displayName="Last Published Version" ma:default="" ma:list="{AD356C7F-0981-4C41-B229-50D503AAD5E8}" ma:internalName="LastPublishVersionLookup" ma:readOnly="true" ma:showField="LastPublishVersion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6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7" nillable="true" ma:displayName="Legacy Data" ma:default="" ma:internalName="LegacyData" ma:readOnly="false">
      <xsd:simpleType>
        <xsd:restriction base="dms:Note"/>
      </xsd:simpleType>
    </xsd:element>
    <xsd:element name="TPLaunchHelpLink" ma:index="68" nillable="true" ma:displayName="Link to Launch Help Topic" ma:default="" ma:internalName="TPLaunchHelpLink">
      <xsd:simpleType>
        <xsd:restriction base="dms:Text"/>
      </xsd:simpleType>
    </xsd:element>
    <xsd:element name="LocComments" ma:index="69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0" nillable="true" ma:displayName="Loc Last Loc Attempt Version" ma:default="" ma:list="{17F96094-CC23-4712-BE97-DE1DD51648A2}" ma:internalName="LocLastLocAttemptVersionLookup" ma:readOnly="false" ma:showField="LastLocAttemptVersion" ma:web="7851d254-ce09-43b6-8d90-072588e7901c">
      <xsd:simpleType>
        <xsd:restriction base="dms:Lookup"/>
      </xsd:simpleType>
    </xsd:element>
    <xsd:element name="LocLastLocAttemptVersionTypeLookup" ma:index="71" nillable="true" ma:displayName="Loc Last Loc Attempt Version Type" ma:default="" ma:list="{17F96094-CC23-4712-BE97-DE1DD51648A2}" ma:internalName="LocLastLocAttemptVersionTypeLookup" ma:readOnly="true" ma:showField="LastLocAttemptVersionType" ma:web="7851d254-ce09-43b6-8d90-072588e7901c">
      <xsd:simpleType>
        <xsd:restriction base="dms:Lookup"/>
      </xsd:simpleType>
    </xsd:element>
    <xsd:element name="LocManualTestRequired" ma:index="72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3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4" nillable="true" ma:displayName="Loc New Published Version Lookup" ma:default="" ma:list="{17F96094-CC23-4712-BE97-DE1DD51648A2}" ma:internalName="LocNewPublishedVersionLookup" ma:readOnly="true" ma:showField="NewPublishedVersion" ma:web="7851d254-ce09-43b6-8d90-072588e7901c">
      <xsd:simpleType>
        <xsd:restriction base="dms:Lookup"/>
      </xsd:simpleType>
    </xsd:element>
    <xsd:element name="LocOverallHandbackStatusLookup" ma:index="75" nillable="true" ma:displayName="Loc Overall Handback Status" ma:default="" ma:list="{17F96094-CC23-4712-BE97-DE1DD51648A2}" ma:internalName="LocOverallHandbackStatusLookup" ma:readOnly="true" ma:showField="OverallHandbackStatus" ma:web="7851d254-ce09-43b6-8d90-072588e7901c">
      <xsd:simpleType>
        <xsd:restriction base="dms:Lookup"/>
      </xsd:simpleType>
    </xsd:element>
    <xsd:element name="LocOverallLocStatusLookup" ma:index="76" nillable="true" ma:displayName="Loc Overall Localize Status" ma:default="" ma:list="{17F96094-CC23-4712-BE97-DE1DD51648A2}" ma:internalName="LocOverallLocStatusLookup" ma:readOnly="true" ma:showField="OverallLocStatus" ma:web="7851d254-ce09-43b6-8d90-072588e7901c">
      <xsd:simpleType>
        <xsd:restriction base="dms:Lookup"/>
      </xsd:simpleType>
    </xsd:element>
    <xsd:element name="LocOverallPreviewStatusLookup" ma:index="77" nillable="true" ma:displayName="Loc Overall Preview Status" ma:default="" ma:list="{17F96094-CC23-4712-BE97-DE1DD51648A2}" ma:internalName="LocOverallPreviewStatusLookup" ma:readOnly="true" ma:showField="OverallPreviewStatus" ma:web="7851d254-ce09-43b6-8d90-072588e7901c">
      <xsd:simpleType>
        <xsd:restriction base="dms:Lookup"/>
      </xsd:simpleType>
    </xsd:element>
    <xsd:element name="LocOverallPublishStatusLookup" ma:index="78" nillable="true" ma:displayName="Loc Overall Publish Status" ma:default="" ma:list="{17F96094-CC23-4712-BE97-DE1DD51648A2}" ma:internalName="LocOverallPublishStatusLookup" ma:readOnly="true" ma:showField="OverallPublishStatus" ma:web="7851d254-ce09-43b6-8d90-072588e7901c">
      <xsd:simpleType>
        <xsd:restriction base="dms:Lookup"/>
      </xsd:simpleType>
    </xsd:element>
    <xsd:element name="IntlLocPriority" ma:index="79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0" nillable="true" ma:displayName="Loc Processed For Handoffs" ma:default="" ma:list="{17F96094-CC23-4712-BE97-DE1DD51648A2}" ma:internalName="LocProcessedForHandoffsLookup" ma:readOnly="true" ma:showField="ProcessedForHandoffs" ma:web="7851d254-ce09-43b6-8d90-072588e7901c">
      <xsd:simpleType>
        <xsd:restriction base="dms:Lookup"/>
      </xsd:simpleType>
    </xsd:element>
    <xsd:element name="LocProcessedForMarketsLookup" ma:index="81" nillable="true" ma:displayName="Loc Processed For Markets" ma:default="" ma:list="{17F96094-CC23-4712-BE97-DE1DD51648A2}" ma:internalName="LocProcessedForMarketsLookup" ma:readOnly="true" ma:showField="ProcessedForMarkets" ma:web="7851d254-ce09-43b6-8d90-072588e7901c">
      <xsd:simpleType>
        <xsd:restriction base="dms:Lookup"/>
      </xsd:simpleType>
    </xsd:element>
    <xsd:element name="LocPublishedDependentAssetsLookup" ma:index="82" nillable="true" ma:displayName="Loc Published Dependent Assets" ma:default="" ma:list="{17F96094-CC23-4712-BE97-DE1DD51648A2}" ma:internalName="LocPublishedDependentAssetsLookup" ma:readOnly="true" ma:showField="PublishedDependentAssets" ma:web="7851d254-ce09-43b6-8d90-072588e7901c">
      <xsd:simpleType>
        <xsd:restriction base="dms:Lookup"/>
      </xsd:simpleType>
    </xsd:element>
    <xsd:element name="LocPublishedLinkedAssetsLookup" ma:index="83" nillable="true" ma:displayName="Loc Published Linked Assets" ma:default="" ma:list="{17F96094-CC23-4712-BE97-DE1DD51648A2}" ma:internalName="LocPublishedLinkedAssetsLookup" ma:readOnly="true" ma:showField="PublishedLinkedAssets" ma:web="7851d254-ce09-43b6-8d90-072588e7901c">
      <xsd:simpleType>
        <xsd:restriction base="dms:Lookup"/>
      </xsd:simpleType>
    </xsd:element>
    <xsd:element name="LocRecommendedHandoff" ma:index="84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6" nillable="true" ma:taxonomy="true" ma:internalName="LocalizationTagsTaxHTField0" ma:taxonomyFieldName="LocalizationTags" ma:displayName="Localization Tags" ma:readOnly="false" ma:default="" ma:fieldId="{b1ddce1b-f703-4c9f-819c-e88ccecfe8e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7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8" nillable="true" ma:displayName="Manager" ma:hidden="true" ma:internalName="Manager" ma:readOnly="false">
      <xsd:simpleType>
        <xsd:restriction base="dms:Text"/>
      </xsd:simpleType>
    </xsd:element>
    <xsd:element name="Markets" ma:index="89" nillable="true" ma:displayName="Markets" ma:default="" ma:description="Leave blank to show in all markets" ma:list="{C164E808-44FA-4F5F-91C3-AF5B09309907}" ma:internalName="Markets" ma:readOnly="false" ma:showField="MarketName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0" nillable="true" ma:displayName="Milestone" ma:default="" ma:internalName="Milestone" ma:readOnly="false">
      <xsd:simpleType>
        <xsd:restriction base="dms:Unknown"/>
      </xsd:simpleType>
    </xsd:element>
    <xsd:element name="TPNamespace" ma:index="93" nillable="true" ma:displayName="Namespace" ma:default="" ma:internalName="TPNamespace">
      <xsd:simpleType>
        <xsd:restriction base="dms:Text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AD356C7F-0981-4C41-B229-50D503AAD5E8}" ma:internalName="NumOfRatingsLookup" ma:readOnly="true" ma:showField="NumOfRatings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penTemplate" ma:index="97" nillable="true" ma:displayName="Open Template" ma:default="true" ma:internalName="OpenTemplate">
      <xsd:simpleType>
        <xsd:restriction base="dms:Boolean"/>
      </xsd:simpleType>
    </xsd:element>
    <xsd:element name="OriginAsset" ma:index="98" nillable="true" ma:displayName="Origin Asset" ma:default="" ma:internalName="OriginAsset" ma:readOnly="false">
      <xsd:simpleType>
        <xsd:restriction base="dms:Text"/>
      </xsd:simpleType>
    </xsd:element>
    <xsd:element name="OriginalRelease" ma:index="99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0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1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2" nillable="true" ma:displayName="Parent Asset Id" ma:default="" ma:internalName="ParentAssetId" ma:readOnly="false">
      <xsd:simpleType>
        <xsd:restriction base="dms:Text"/>
      </xsd:simpleType>
    </xsd:element>
    <xsd:element name="PlannedPubDate" ma:index="103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4" nillable="true" ma:displayName="Policheck Words" ma:default="" ma:internalName="PolicheckWords" ma:readOnly="false">
      <xsd:simpleType>
        <xsd:restriction base="dms:Text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AD356C7F-0981-4C41-B229-50D503AAD5E8}" ma:internalName="PublishStatusLookup" ma:readOnly="false" ma:showField="PublishStatus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3f195d06-aec0-4d35-9b7e-8061da1a138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73ff1703-6c3c-47c1-ae53-2bc507bafe3b}" ma:internalName="TaxCatchAll" ma:showField="CatchAllData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73ff1703-6c3c-47c1-ae53-2bc507bafe3b}" ma:internalName="TaxCatchAllLabel" ma:readOnly="true" ma:showField="CatchAllDataLabel" ma:web="7851d254-ce09-43b6-8d90-072588e790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2" nillable="true" ma:displayName="Template Status" ma:default="" ma:internalName="TemplateStatus">
      <xsd:simpleType>
        <xsd:restriction base="dms:Unknown"/>
      </xsd:simpleType>
    </xsd:element>
    <xsd:element name="TemplateTemplateType" ma:index="123" nillable="true" ma:displayName="Template Type" ma:default="" ma:internalName="TemplateTemplateType">
      <xsd:simpleType>
        <xsd:restriction base="dms:Unknown"/>
      </xsd:simpleType>
    </xsd:element>
    <xsd:element name="ThumbnailAssetId" ma:index="124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5" nillable="true" ma:displayName="Times Cloned" ma:default="" ma:internalName="TimesCloned" ma:readOnly="false">
      <xsd:simpleType>
        <xsd:restriction base="dms:Number"/>
      </xsd:simpleType>
    </xsd:element>
    <xsd:element name="TrustLevel" ma:index="127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8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9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0" nillable="true" ma:displayName="UA Notes" ma:default="" ma:internalName="UANotes" ma:readOnly="false">
      <xsd:simpleType>
        <xsd:restriction base="dms:Note"/>
      </xsd:simpleType>
    </xsd:element>
    <xsd:element name="TPAppVersion" ma:index="131" nillable="true" ma:displayName="Version" ma:default="" ma:internalName="TPAppVersion">
      <xsd:simpleType>
        <xsd:restriction base="dms:Text"/>
      </xsd:simpleType>
    </xsd:element>
    <xsd:element name="VoteCount" ma:index="132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index="126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173DFB-509B-4173-92C0-16EA9752C0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A2A8E68-BF05-4A88-B5D5-AA6BFB5C9F84}">
  <ds:schemaRefs>
    <ds:schemaRef ds:uri="http://schemas.microsoft.com/office/2006/metadata/properties"/>
    <ds:schemaRef ds:uri="http://schemas.microsoft.com/office/infopath/2007/PartnerControls"/>
    <ds:schemaRef ds:uri="7851d254-ce09-43b6-8d90-072588e7901c"/>
  </ds:schemaRefs>
</ds:datastoreItem>
</file>

<file path=customXml/itemProps3.xml><?xml version="1.0" encoding="utf-8"?>
<ds:datastoreItem xmlns:ds="http://schemas.openxmlformats.org/officeDocument/2006/customXml" ds:itemID="{4F7F2C84-B328-4081-A2FC-F8AF2B2B96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51d254-ce09-43b6-8d90-072588e790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Ritaglio</Template>
  <TotalTime>115</TotalTime>
  <Words>142</Words>
  <Application>Microsoft Office PowerPoint</Application>
  <PresentationFormat>Presentazione su schermo (4:3)</PresentationFormat>
  <Paragraphs>46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8" baseType="lpstr">
      <vt:lpstr>Arial</vt:lpstr>
      <vt:lpstr>Avenir Next LT Pro</vt:lpstr>
      <vt:lpstr>Britannic Bold</vt:lpstr>
      <vt:lpstr>Calibri</vt:lpstr>
      <vt:lpstr>Century Gothic</vt:lpstr>
      <vt:lpstr>Century Schoolbook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Ufficio Stampa OMCeO LU</dc:creator>
  <cp:lastModifiedBy>Emanuela Benvenuti</cp:lastModifiedBy>
  <cp:revision>7</cp:revision>
  <dcterms:created xsi:type="dcterms:W3CDTF">2023-04-06T13:00:28Z</dcterms:created>
  <dcterms:modified xsi:type="dcterms:W3CDTF">2023-06-26T09:29:34Z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0x010100FB888328A8731147A9E2416CA6C7A65B0400DC6FA6ECFB23F54F9F45EE586A6D0A65</vt:lpwstr>
  </property>
</Properties>
</file>